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605" r:id="rId5"/>
  </p:sldIdLst>
  <p:sldSz cx="9144000" cy="5143500" type="screen16x9"/>
  <p:notesSz cx="6400800" cy="86868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81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8"/>
    <p:restoredTop sz="94669"/>
  </p:normalViewPr>
  <p:slideViewPr>
    <p:cSldViewPr snapToGrid="0" snapToObjects="1">
      <p:cViewPr varScale="1">
        <p:scale>
          <a:sx n="105" d="100"/>
          <a:sy n="105" d="100"/>
        </p:scale>
        <p:origin x="614" y="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639" y="0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r">
              <a:defRPr sz="1100"/>
            </a:lvl1pPr>
          </a:lstStyle>
          <a:p>
            <a:fld id="{EE5054BC-B7FF-CD4C-93BB-9B0CFEA69B6D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4800" y="650875"/>
            <a:ext cx="5791200" cy="3257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210" tIns="43105" rIns="86210" bIns="4310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0080" y="4126230"/>
            <a:ext cx="5120640" cy="3909060"/>
          </a:xfrm>
          <a:prstGeom prst="rect">
            <a:avLst/>
          </a:prstGeom>
        </p:spPr>
        <p:txBody>
          <a:bodyPr vert="horz" lIns="86210" tIns="43105" rIns="86210" bIns="4310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250952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639" y="8250952"/>
            <a:ext cx="2773680" cy="434340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r">
              <a:defRPr sz="1100"/>
            </a:lvl1pPr>
          </a:lstStyle>
          <a:p>
            <a:fld id="{9CBCD4AB-5DE8-2144-BD4A-F6517D165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80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0"/>
            <a:ext cx="7772400" cy="1049401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defRPr sz="3200" b="1" i="0">
                <a:latin typeface="Arial"/>
                <a:cs typeface="Arial"/>
              </a:defRPr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89230"/>
            <a:ext cx="7772400" cy="3394472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>
                <a:srgbClr val="0E6EB0"/>
              </a:buClr>
              <a:buFont typeface="Wingdings" charset="2"/>
              <a:buChar char="§"/>
              <a:defRPr sz="2400">
                <a:latin typeface="Arial"/>
                <a:cs typeface="Arial"/>
              </a:defRPr>
            </a:lvl1pPr>
            <a:lvl2pPr marL="742950" indent="-285750">
              <a:buClr>
                <a:srgbClr val="0E6EB0"/>
              </a:buClr>
              <a:buFont typeface="Lucida Grande"/>
              <a:buChar char="-"/>
              <a:defRPr sz="2000">
                <a:latin typeface="Arial"/>
                <a:cs typeface="Arial"/>
              </a:defRPr>
            </a:lvl2pPr>
            <a:lvl3pPr marL="1143000" indent="-228600">
              <a:buClr>
                <a:srgbClr val="0E6EB0"/>
              </a:buClr>
              <a:buFont typeface="Arial"/>
              <a:buChar char="•"/>
              <a:defRPr sz="1800">
                <a:latin typeface="Arial"/>
                <a:cs typeface="Arial"/>
              </a:defRPr>
            </a:lvl3pPr>
            <a:lvl4pPr marL="1600200" indent="-228600">
              <a:buClr>
                <a:srgbClr val="0E6EB0"/>
              </a:buClr>
              <a:buFont typeface="Wingdings" charset="2"/>
              <a:buChar char="§"/>
              <a:defRPr sz="1600">
                <a:latin typeface="Arial"/>
                <a:cs typeface="Arial"/>
              </a:defRPr>
            </a:lvl4pPr>
            <a:lvl5pPr marL="2057400" indent="-228600">
              <a:buClr>
                <a:srgbClr val="0E6EB0"/>
              </a:buClr>
              <a:buFont typeface="Lucida Grande"/>
              <a:buChar char="-"/>
              <a:defRPr sz="14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922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879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B7A68-0028-8B4E-A83D-3C9BEC2F3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High Energy Hazards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4194AC2-A951-4B4B-A4D3-4BD979DED0A0}"/>
              </a:ext>
            </a:extLst>
          </p:cNvPr>
          <p:cNvGrpSpPr/>
          <p:nvPr/>
        </p:nvGrpSpPr>
        <p:grpSpPr>
          <a:xfrm>
            <a:off x="6426608" y="3261432"/>
            <a:ext cx="1124115" cy="1332719"/>
            <a:chOff x="2567231" y="1468097"/>
            <a:chExt cx="1699969" cy="2099285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7E25912-3832-6149-8000-0D1F602990A5}"/>
                </a:ext>
              </a:extLst>
            </p:cNvPr>
            <p:cNvGrpSpPr/>
            <p:nvPr/>
          </p:nvGrpSpPr>
          <p:grpSpPr>
            <a:xfrm>
              <a:off x="2728977" y="1468097"/>
              <a:ext cx="1376477" cy="1696349"/>
              <a:chOff x="2717442" y="1468097"/>
              <a:chExt cx="1376477" cy="1696349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73A4143-42A8-3748-ADB9-F6DCA8C0BA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40" t="43429" r="67145" b="31250"/>
              <a:stretch/>
            </p:blipFill>
            <p:spPr>
              <a:xfrm>
                <a:off x="3183799" y="2316271"/>
                <a:ext cx="778601" cy="643944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95CC487C-FE1C-F744-9904-C0EC9FEC136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240" t="9813" r="80071" b="77600"/>
              <a:stretch/>
            </p:blipFill>
            <p:spPr>
              <a:xfrm>
                <a:off x="2795737" y="2015931"/>
                <a:ext cx="393730" cy="644578"/>
              </a:xfrm>
              <a:prstGeom prst="rect">
                <a:avLst/>
              </a:prstGeom>
            </p:spPr>
          </p:pic>
          <p:sp>
            <p:nvSpPr>
              <p:cNvPr id="10" name="Round Same Side Corner Rectangle 7">
                <a:extLst>
                  <a:ext uri="{FF2B5EF4-FFF2-40B4-BE49-F238E27FC236}">
                    <a16:creationId xmlns:a16="http://schemas.microsoft.com/office/drawing/2014/main" id="{D0D87E9D-6273-8342-8678-C0345D54D214}"/>
                  </a:ext>
                </a:extLst>
              </p:cNvPr>
              <p:cNvSpPr/>
              <p:nvPr/>
            </p:nvSpPr>
            <p:spPr>
              <a:xfrm>
                <a:off x="2753641" y="1498577"/>
                <a:ext cx="1340278" cy="510865"/>
              </a:xfrm>
              <a:prstGeom prst="round2SameRect">
                <a:avLst/>
              </a:prstGeom>
              <a:solidFill>
                <a:srgbClr val="5F5F5F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1" name="Rounded Rectangle 6">
                <a:extLst>
                  <a:ext uri="{FF2B5EF4-FFF2-40B4-BE49-F238E27FC236}">
                    <a16:creationId xmlns:a16="http://schemas.microsoft.com/office/drawing/2014/main" id="{CB49F504-6D4F-7143-A232-0CE348E2F0AE}"/>
                  </a:ext>
                </a:extLst>
              </p:cNvPr>
              <p:cNvSpPr/>
              <p:nvPr/>
            </p:nvSpPr>
            <p:spPr>
              <a:xfrm>
                <a:off x="2717442" y="1468097"/>
                <a:ext cx="1376477" cy="1696349"/>
              </a:xfrm>
              <a:prstGeom prst="roundRect">
                <a:avLst/>
              </a:prstGeom>
              <a:noFill/>
              <a:ln w="76200">
                <a:solidFill>
                  <a:srgbClr val="EE32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98F56E0-5A1C-B443-A443-84594BDB9A25}"/>
                  </a:ext>
                </a:extLst>
              </p:cNvPr>
              <p:cNvSpPr txBox="1"/>
              <p:nvPr/>
            </p:nvSpPr>
            <p:spPr>
              <a:xfrm>
                <a:off x="2829693" y="1580767"/>
                <a:ext cx="1132894" cy="339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Electrical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F4DA967-975C-C647-91BE-DF3B84CD9B20}"/>
                </a:ext>
              </a:extLst>
            </p:cNvPr>
            <p:cNvSpPr txBox="1"/>
            <p:nvPr/>
          </p:nvSpPr>
          <p:spPr>
            <a:xfrm>
              <a:off x="2567231" y="3259606"/>
              <a:ext cx="1699969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 Narrow" panose="020B0606020202030204" pitchFamily="34" charset="0"/>
                </a:rPr>
                <a:t>Arc Flash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DB72081-4D62-EC46-A908-0CBFE4EED287}"/>
              </a:ext>
            </a:extLst>
          </p:cNvPr>
          <p:cNvGrpSpPr/>
          <p:nvPr/>
        </p:nvGrpSpPr>
        <p:grpSpPr>
          <a:xfrm>
            <a:off x="5301211" y="3261432"/>
            <a:ext cx="910206" cy="1425332"/>
            <a:chOff x="2727038" y="4094077"/>
            <a:chExt cx="1376480" cy="224516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0A8B791-D6A9-E64A-ABD8-69C60CF9B686}"/>
                </a:ext>
              </a:extLst>
            </p:cNvPr>
            <p:cNvSpPr txBox="1"/>
            <p:nvPr/>
          </p:nvSpPr>
          <p:spPr>
            <a:xfrm>
              <a:off x="2988719" y="5846802"/>
              <a:ext cx="94726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>
                  <a:latin typeface="Arial Narrow" panose="020B0606020202030204" pitchFamily="34" charset="0"/>
                </a:rPr>
                <a:t>Excavation </a:t>
              </a:r>
            </a:p>
            <a:p>
              <a:r>
                <a:rPr lang="en-US" sz="900" b="1" dirty="0">
                  <a:latin typeface="Arial Narrow" panose="020B0606020202030204" pitchFamily="34" charset="0"/>
                </a:rPr>
                <a:t>or Trench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49FFF53-D975-6346-9C40-35D7B4AFDDB9}"/>
                </a:ext>
              </a:extLst>
            </p:cNvPr>
            <p:cNvGrpSpPr/>
            <p:nvPr/>
          </p:nvGrpSpPr>
          <p:grpSpPr>
            <a:xfrm>
              <a:off x="2727038" y="4094077"/>
              <a:ext cx="1376480" cy="1697121"/>
              <a:chOff x="2727038" y="4094077"/>
              <a:chExt cx="1376480" cy="1697121"/>
            </a:xfrm>
          </p:grpSpPr>
          <p:sp>
            <p:nvSpPr>
              <p:cNvPr id="16" name="Round Same Side Corner Rectangle 42">
                <a:extLst>
                  <a:ext uri="{FF2B5EF4-FFF2-40B4-BE49-F238E27FC236}">
                    <a16:creationId xmlns:a16="http://schemas.microsoft.com/office/drawing/2014/main" id="{7575163C-A1E0-5344-BDC1-8DEFF6328B12}"/>
                  </a:ext>
                </a:extLst>
              </p:cNvPr>
              <p:cNvSpPr/>
              <p:nvPr/>
            </p:nvSpPr>
            <p:spPr>
              <a:xfrm rot="10800000">
                <a:off x="2727038" y="5029199"/>
                <a:ext cx="1346390" cy="761999"/>
              </a:xfrm>
              <a:prstGeom prst="round2Same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7" name="Snip Same Side Corner Rectangle 43">
                <a:extLst>
                  <a:ext uri="{FF2B5EF4-FFF2-40B4-BE49-F238E27FC236}">
                    <a16:creationId xmlns:a16="http://schemas.microsoft.com/office/drawing/2014/main" id="{5D037669-1171-B04A-B627-111588A7557A}"/>
                  </a:ext>
                </a:extLst>
              </p:cNvPr>
              <p:cNvSpPr/>
              <p:nvPr/>
            </p:nvSpPr>
            <p:spPr>
              <a:xfrm rot="10800000">
                <a:off x="2955639" y="5026160"/>
                <a:ext cx="702745" cy="624038"/>
              </a:xfrm>
              <a:prstGeom prst="snip2Same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8" name="Round Same Side Corner Rectangle 25">
                <a:extLst>
                  <a:ext uri="{FF2B5EF4-FFF2-40B4-BE49-F238E27FC236}">
                    <a16:creationId xmlns:a16="http://schemas.microsoft.com/office/drawing/2014/main" id="{C4EBE5E0-E6B3-D446-980A-DB5A50A4966A}"/>
                  </a:ext>
                </a:extLst>
              </p:cNvPr>
              <p:cNvSpPr/>
              <p:nvPr/>
            </p:nvSpPr>
            <p:spPr>
              <a:xfrm>
                <a:off x="2763240" y="4124557"/>
                <a:ext cx="1340278" cy="510865"/>
              </a:xfrm>
              <a:prstGeom prst="round2SameRect">
                <a:avLst/>
              </a:prstGeom>
              <a:solidFill>
                <a:srgbClr val="5F5F5F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9" name="Rounded Rectangle 26">
                <a:extLst>
                  <a:ext uri="{FF2B5EF4-FFF2-40B4-BE49-F238E27FC236}">
                    <a16:creationId xmlns:a16="http://schemas.microsoft.com/office/drawing/2014/main" id="{FD054853-1097-F248-B205-9518897C278B}"/>
                  </a:ext>
                </a:extLst>
              </p:cNvPr>
              <p:cNvSpPr/>
              <p:nvPr/>
            </p:nvSpPr>
            <p:spPr>
              <a:xfrm>
                <a:off x="2727041" y="4094077"/>
                <a:ext cx="1376477" cy="1696349"/>
              </a:xfrm>
              <a:prstGeom prst="roundRect">
                <a:avLst/>
              </a:prstGeom>
              <a:noFill/>
              <a:ln w="76200">
                <a:solidFill>
                  <a:srgbClr val="EE32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1385DD-5E07-1D4E-994B-1102B5819CCC}"/>
                  </a:ext>
                </a:extLst>
              </p:cNvPr>
              <p:cNvSpPr txBox="1"/>
              <p:nvPr/>
            </p:nvSpPr>
            <p:spPr>
              <a:xfrm>
                <a:off x="2863127" y="4206341"/>
                <a:ext cx="984701" cy="3393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Pressure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14C176F-72A5-D848-8DDC-ADAACDFC283F}"/>
                  </a:ext>
                </a:extLst>
              </p:cNvPr>
              <p:cNvSpPr txBox="1"/>
              <p:nvPr/>
            </p:nvSpPr>
            <p:spPr>
              <a:xfrm>
                <a:off x="3052355" y="4675969"/>
                <a:ext cx="621075" cy="436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latin typeface="Arial Narrow" panose="020B060602020203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≥ 5’</a:t>
                </a:r>
              </a:p>
            </p:txBody>
          </p:sp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E03C7F19-483F-7F4C-B723-765348D9108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053576" y="5147970"/>
                <a:ext cx="527824" cy="477355"/>
              </a:xfrm>
              <a:prstGeom prst="rect">
                <a:avLst/>
              </a:prstGeom>
            </p:spPr>
          </p:pic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F00F845-20F5-3349-A857-7A2FD22918F7}"/>
              </a:ext>
            </a:extLst>
          </p:cNvPr>
          <p:cNvGrpSpPr/>
          <p:nvPr/>
        </p:nvGrpSpPr>
        <p:grpSpPr>
          <a:xfrm>
            <a:off x="375088" y="3265948"/>
            <a:ext cx="1027846" cy="1361197"/>
            <a:chOff x="6728350" y="1479066"/>
            <a:chExt cx="1554383" cy="2144144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529F6F5-21DA-9942-A185-792EB0DBF1C2}"/>
                </a:ext>
              </a:extLst>
            </p:cNvPr>
            <p:cNvGrpSpPr/>
            <p:nvPr/>
          </p:nvGrpSpPr>
          <p:grpSpPr>
            <a:xfrm>
              <a:off x="6790267" y="1479066"/>
              <a:ext cx="1376477" cy="1696349"/>
              <a:chOff x="6781800" y="1479066"/>
              <a:chExt cx="1376477" cy="1696349"/>
            </a:xfrm>
          </p:grpSpPr>
          <p:sp>
            <p:nvSpPr>
              <p:cNvPr id="26" name="Round Same Side Corner Rectangle 19">
                <a:extLst>
                  <a:ext uri="{FF2B5EF4-FFF2-40B4-BE49-F238E27FC236}">
                    <a16:creationId xmlns:a16="http://schemas.microsoft.com/office/drawing/2014/main" id="{D760B4DE-2794-0643-A87A-5FFE547BA74D}"/>
                  </a:ext>
                </a:extLst>
              </p:cNvPr>
              <p:cNvSpPr/>
              <p:nvPr/>
            </p:nvSpPr>
            <p:spPr>
              <a:xfrm>
                <a:off x="6803597" y="1509546"/>
                <a:ext cx="1340278" cy="510865"/>
              </a:xfrm>
              <a:prstGeom prst="round2SameRect">
                <a:avLst/>
              </a:prstGeom>
              <a:solidFill>
                <a:srgbClr val="5F5F5F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27" name="Rounded Rectangle 20">
                <a:extLst>
                  <a:ext uri="{FF2B5EF4-FFF2-40B4-BE49-F238E27FC236}">
                    <a16:creationId xmlns:a16="http://schemas.microsoft.com/office/drawing/2014/main" id="{B71D27C1-1EB3-9C45-A32B-47E8382A50F2}"/>
                  </a:ext>
                </a:extLst>
              </p:cNvPr>
              <p:cNvSpPr/>
              <p:nvPr/>
            </p:nvSpPr>
            <p:spPr>
              <a:xfrm>
                <a:off x="6781800" y="1479066"/>
                <a:ext cx="1376477" cy="1696349"/>
              </a:xfrm>
              <a:prstGeom prst="roundRect">
                <a:avLst/>
              </a:prstGeom>
              <a:noFill/>
              <a:ln w="76200">
                <a:solidFill>
                  <a:srgbClr val="EE32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DBF0657-926F-4742-AA14-204A224F1867}"/>
                  </a:ext>
                </a:extLst>
              </p:cNvPr>
              <p:cNvSpPr txBox="1"/>
              <p:nvPr/>
            </p:nvSpPr>
            <p:spPr>
              <a:xfrm>
                <a:off x="6880739" y="1580699"/>
                <a:ext cx="1187118" cy="339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Gravity</a:t>
                </a:r>
              </a:p>
            </p:txBody>
          </p:sp>
          <p:pic>
            <p:nvPicPr>
              <p:cNvPr id="29" name="Picture 28">
                <a:extLst>
                  <a:ext uri="{FF2B5EF4-FFF2-40B4-BE49-F238E27FC236}">
                    <a16:creationId xmlns:a16="http://schemas.microsoft.com/office/drawing/2014/main" id="{CE885B6C-84F5-9048-913A-080790ECD9B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13" t="11107" r="77338" b="59668"/>
              <a:stretch/>
            </p:blipFill>
            <p:spPr>
              <a:xfrm>
                <a:off x="6917271" y="2136678"/>
                <a:ext cx="1028663" cy="777386"/>
              </a:xfrm>
              <a:prstGeom prst="rect">
                <a:avLst/>
              </a:prstGeom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8EB351E-7BCD-0B45-B3A8-DFDD264C6630}"/>
                  </a:ext>
                </a:extLst>
              </p:cNvPr>
              <p:cNvSpPr txBox="1"/>
              <p:nvPr/>
            </p:nvSpPr>
            <p:spPr>
              <a:xfrm>
                <a:off x="7550085" y="2136678"/>
                <a:ext cx="583920" cy="400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latin typeface="Arial Narrow" panose="020B060602020203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≥ 4’</a:t>
                </a: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2A8839E-3F42-C445-9B4C-893DCFA28B85}"/>
                </a:ext>
              </a:extLst>
            </p:cNvPr>
            <p:cNvSpPr txBox="1"/>
            <p:nvPr/>
          </p:nvSpPr>
          <p:spPr>
            <a:xfrm>
              <a:off x="6728350" y="3259606"/>
              <a:ext cx="1554383" cy="3636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b="1" dirty="0">
                  <a:latin typeface="Arial Narrow" panose="020B0606020202030204" pitchFamily="34" charset="0"/>
                </a:rPr>
                <a:t>Fall from Elevation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0690000-A77F-0049-B0B7-808CB40D3370}"/>
              </a:ext>
            </a:extLst>
          </p:cNvPr>
          <p:cNvGrpSpPr/>
          <p:nvPr/>
        </p:nvGrpSpPr>
        <p:grpSpPr>
          <a:xfrm>
            <a:off x="407555" y="1604312"/>
            <a:ext cx="947618" cy="1361197"/>
            <a:chOff x="661133" y="1479066"/>
            <a:chExt cx="1433057" cy="2144144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9B22BFA-4E73-6C49-B6B8-0179029A3F91}"/>
                </a:ext>
              </a:extLst>
            </p:cNvPr>
            <p:cNvGrpSpPr/>
            <p:nvPr/>
          </p:nvGrpSpPr>
          <p:grpSpPr>
            <a:xfrm>
              <a:off x="661133" y="1479066"/>
              <a:ext cx="1376477" cy="1696349"/>
              <a:chOff x="661133" y="1175040"/>
              <a:chExt cx="1376477" cy="1696349"/>
            </a:xfrm>
          </p:grpSpPr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648EF7D5-ED93-A746-B071-CA6A90748BE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226" y="1686449"/>
                <a:ext cx="938783" cy="1101196"/>
              </a:xfrm>
              <a:prstGeom prst="rect">
                <a:avLst/>
              </a:prstGeom>
            </p:spPr>
          </p:pic>
          <p:sp>
            <p:nvSpPr>
              <p:cNvPr id="35" name="Round Same Side Corner Rectangle 12">
                <a:extLst>
                  <a:ext uri="{FF2B5EF4-FFF2-40B4-BE49-F238E27FC236}">
                    <a16:creationId xmlns:a16="http://schemas.microsoft.com/office/drawing/2014/main" id="{A9BBE34F-667E-F449-8392-5B028CB2859A}"/>
                  </a:ext>
                </a:extLst>
              </p:cNvPr>
              <p:cNvSpPr/>
              <p:nvPr/>
            </p:nvSpPr>
            <p:spPr>
              <a:xfrm>
                <a:off x="697332" y="1205520"/>
                <a:ext cx="1340278" cy="510865"/>
              </a:xfrm>
              <a:prstGeom prst="round2SameRect">
                <a:avLst/>
              </a:prstGeom>
              <a:solidFill>
                <a:srgbClr val="5F5F5F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36" name="Rounded Rectangle 13">
                <a:extLst>
                  <a:ext uri="{FF2B5EF4-FFF2-40B4-BE49-F238E27FC236}">
                    <a16:creationId xmlns:a16="http://schemas.microsoft.com/office/drawing/2014/main" id="{6FB0A851-0786-8E41-9325-24EDD27CCCE3}"/>
                  </a:ext>
                </a:extLst>
              </p:cNvPr>
              <p:cNvSpPr/>
              <p:nvPr/>
            </p:nvSpPr>
            <p:spPr>
              <a:xfrm>
                <a:off x="661133" y="1175040"/>
                <a:ext cx="1376477" cy="1696349"/>
              </a:xfrm>
              <a:prstGeom prst="roundRect">
                <a:avLst/>
              </a:prstGeom>
              <a:noFill/>
              <a:ln w="76200">
                <a:solidFill>
                  <a:srgbClr val="EE32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CAFAC30-B2C8-6648-A3A0-3D2687AF01A4}"/>
                  </a:ext>
                </a:extLst>
              </p:cNvPr>
              <p:cNvSpPr txBox="1"/>
              <p:nvPr/>
            </p:nvSpPr>
            <p:spPr>
              <a:xfrm>
                <a:off x="872886" y="1191165"/>
                <a:ext cx="982277" cy="5332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800" dirty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Gravity /</a:t>
                </a:r>
              </a:p>
              <a:p>
                <a:pPr algn="ctr"/>
                <a:r>
                  <a:rPr lang="en-US" sz="800" dirty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Motion</a:t>
                </a:r>
              </a:p>
            </p:txBody>
          </p: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E9C6A2B-6083-B240-99C7-7FFD5D26D4A2}"/>
                </a:ext>
              </a:extLst>
            </p:cNvPr>
            <p:cNvSpPr txBox="1"/>
            <p:nvPr/>
          </p:nvSpPr>
          <p:spPr>
            <a:xfrm>
              <a:off x="663439" y="3259606"/>
              <a:ext cx="1430751" cy="3636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b="1" dirty="0">
                  <a:latin typeface="Arial Narrow" panose="020B0606020202030204" pitchFamily="34" charset="0"/>
                </a:rPr>
                <a:t>Suspended Load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96AA36D-1DB5-5347-9527-56325B738C23}"/>
              </a:ext>
            </a:extLst>
          </p:cNvPr>
          <p:cNvGrpSpPr/>
          <p:nvPr/>
        </p:nvGrpSpPr>
        <p:grpSpPr>
          <a:xfrm>
            <a:off x="5234716" y="1602162"/>
            <a:ext cx="1048985" cy="1291416"/>
            <a:chOff x="5204578" y="1898140"/>
            <a:chExt cx="1048985" cy="129141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75ADFD1-D857-FA46-8600-E553632387FB}"/>
                </a:ext>
              </a:extLst>
            </p:cNvPr>
            <p:cNvGrpSpPr/>
            <p:nvPr/>
          </p:nvGrpSpPr>
          <p:grpSpPr>
            <a:xfrm>
              <a:off x="5204578" y="1898140"/>
              <a:ext cx="1048985" cy="1291416"/>
              <a:chOff x="6655002" y="4094976"/>
              <a:chExt cx="1586352" cy="2034225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6E390CE-5BE2-D646-A2FD-6A561C73B2DB}"/>
                  </a:ext>
                </a:extLst>
              </p:cNvPr>
              <p:cNvSpPr txBox="1"/>
              <p:nvPr/>
            </p:nvSpPr>
            <p:spPr>
              <a:xfrm>
                <a:off x="6655002" y="5821425"/>
                <a:ext cx="1586352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>
                    <a:latin typeface="Arial Narrow" panose="020B0606020202030204" pitchFamily="34" charset="0"/>
                  </a:rPr>
                  <a:t>Explosion</a:t>
                </a:r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69CEB3E-E7C6-694F-9702-AA6D4F485CD9}"/>
                  </a:ext>
                </a:extLst>
              </p:cNvPr>
              <p:cNvGrpSpPr/>
              <p:nvPr/>
            </p:nvGrpSpPr>
            <p:grpSpPr>
              <a:xfrm>
                <a:off x="6755561" y="4094976"/>
                <a:ext cx="1376477" cy="1696349"/>
                <a:chOff x="6755561" y="3790950"/>
                <a:chExt cx="1376477" cy="1696349"/>
              </a:xfrm>
            </p:grpSpPr>
            <p:sp>
              <p:nvSpPr>
                <p:cNvPr id="43" name="Round Same Side Corner Rectangle 47">
                  <a:extLst>
                    <a:ext uri="{FF2B5EF4-FFF2-40B4-BE49-F238E27FC236}">
                      <a16:creationId xmlns:a16="http://schemas.microsoft.com/office/drawing/2014/main" id="{CF991E91-59A8-8E48-9C05-9A2BF78C515A}"/>
                    </a:ext>
                  </a:extLst>
                </p:cNvPr>
                <p:cNvSpPr/>
                <p:nvPr/>
              </p:nvSpPr>
              <p:spPr>
                <a:xfrm>
                  <a:off x="6791760" y="3821430"/>
                  <a:ext cx="1340278" cy="510865"/>
                </a:xfrm>
                <a:prstGeom prst="round2SameRect">
                  <a:avLst/>
                </a:prstGeom>
                <a:solidFill>
                  <a:srgbClr val="5F5F5F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E3CC76BC-B475-3741-88B5-D535BE85C556}"/>
                    </a:ext>
                  </a:extLst>
                </p:cNvPr>
                <p:cNvSpPr txBox="1"/>
                <p:nvPr/>
              </p:nvSpPr>
              <p:spPr>
                <a:xfrm>
                  <a:off x="6930903" y="3888339"/>
                  <a:ext cx="1001671" cy="38784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bg1"/>
                      </a:solidFill>
                      <a:latin typeface="Open Sans Extrabold" panose="020B0906030804020204" pitchFamily="34" charset="0"/>
                      <a:ea typeface="Open Sans Extrabold" panose="020B0906030804020204" pitchFamily="34" charset="0"/>
                      <a:cs typeface="Open Sans Extrabold" panose="020B0906030804020204" pitchFamily="34" charset="0"/>
                    </a:rPr>
                    <a:t>Pressure</a:t>
                  </a:r>
                </a:p>
              </p:txBody>
            </p:sp>
            <p:sp>
              <p:nvSpPr>
                <p:cNvPr id="45" name="Rounded Rectangle 48">
                  <a:extLst>
                    <a:ext uri="{FF2B5EF4-FFF2-40B4-BE49-F238E27FC236}">
                      <a16:creationId xmlns:a16="http://schemas.microsoft.com/office/drawing/2014/main" id="{77F94A31-C0F4-CE4D-A15D-4503811034CB}"/>
                    </a:ext>
                  </a:extLst>
                </p:cNvPr>
                <p:cNvSpPr/>
                <p:nvPr/>
              </p:nvSpPr>
              <p:spPr>
                <a:xfrm>
                  <a:off x="6755561" y="3790950"/>
                  <a:ext cx="1376477" cy="1696349"/>
                </a:xfrm>
                <a:prstGeom prst="roundRect">
                  <a:avLst/>
                </a:prstGeom>
                <a:noFill/>
                <a:ln w="76200">
                  <a:solidFill>
                    <a:srgbClr val="EE322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pic>
          <p:nvPicPr>
            <p:cNvPr id="40" name="Picture 2" descr="Image result for explosion icon">
              <a:extLst>
                <a:ext uri="{FF2B5EF4-FFF2-40B4-BE49-F238E27FC236}">
                  <a16:creationId xmlns:a16="http://schemas.microsoft.com/office/drawing/2014/main" id="{95E3C765-FE74-6E4F-8813-F2B0D9C46A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5196" y="2268521"/>
              <a:ext cx="653968" cy="6278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022118F-7B88-ED40-9135-1AEF736D9B8C}"/>
              </a:ext>
            </a:extLst>
          </p:cNvPr>
          <p:cNvGrpSpPr/>
          <p:nvPr/>
        </p:nvGrpSpPr>
        <p:grpSpPr>
          <a:xfrm>
            <a:off x="2744348" y="3262784"/>
            <a:ext cx="1093185" cy="1291416"/>
            <a:chOff x="2683806" y="387096"/>
            <a:chExt cx="1093185" cy="1291416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C76BDCA6-7562-0E4C-B9E6-38FA10B8328C}"/>
                </a:ext>
              </a:extLst>
            </p:cNvPr>
            <p:cNvGrpSpPr/>
            <p:nvPr/>
          </p:nvGrpSpPr>
          <p:grpSpPr>
            <a:xfrm>
              <a:off x="2728006" y="387096"/>
              <a:ext cx="1048985" cy="1291416"/>
              <a:chOff x="6655002" y="4094976"/>
              <a:chExt cx="1586352" cy="2034225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1D0E967-0721-9046-93B9-E3D22E2B6511}"/>
                  </a:ext>
                </a:extLst>
              </p:cNvPr>
              <p:cNvSpPr txBox="1"/>
              <p:nvPr/>
            </p:nvSpPr>
            <p:spPr>
              <a:xfrm>
                <a:off x="6655002" y="5821425"/>
                <a:ext cx="1586352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>
                    <a:latin typeface="Arial Narrow" panose="020B0606020202030204" pitchFamily="34" charset="0"/>
                  </a:rPr>
                  <a:t>High Temperature</a:t>
                </a: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DA39EAD2-4AF6-B44E-A00D-5CE2A1165A55}"/>
                  </a:ext>
                </a:extLst>
              </p:cNvPr>
              <p:cNvGrpSpPr/>
              <p:nvPr/>
            </p:nvGrpSpPr>
            <p:grpSpPr>
              <a:xfrm>
                <a:off x="6755561" y="4094976"/>
                <a:ext cx="1403386" cy="1696349"/>
                <a:chOff x="6755561" y="3790950"/>
                <a:chExt cx="1403386" cy="1696349"/>
              </a:xfrm>
            </p:grpSpPr>
            <p:sp>
              <p:nvSpPr>
                <p:cNvPr id="52" name="Round Same Side Corner Rectangle 47">
                  <a:extLst>
                    <a:ext uri="{FF2B5EF4-FFF2-40B4-BE49-F238E27FC236}">
                      <a16:creationId xmlns:a16="http://schemas.microsoft.com/office/drawing/2014/main" id="{BA46B02D-71FC-B14C-96EB-32FBCE78528E}"/>
                    </a:ext>
                  </a:extLst>
                </p:cNvPr>
                <p:cNvSpPr/>
                <p:nvPr/>
              </p:nvSpPr>
              <p:spPr>
                <a:xfrm>
                  <a:off x="6791760" y="3821430"/>
                  <a:ext cx="1340278" cy="510865"/>
                </a:xfrm>
                <a:prstGeom prst="round2SameRect">
                  <a:avLst/>
                </a:prstGeom>
                <a:solidFill>
                  <a:srgbClr val="5F5F5F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6A0B179C-47A9-6147-8D61-AED38820426F}"/>
                    </a:ext>
                  </a:extLst>
                </p:cNvPr>
                <p:cNvSpPr txBox="1"/>
                <p:nvPr/>
              </p:nvSpPr>
              <p:spPr>
                <a:xfrm>
                  <a:off x="6764849" y="3905841"/>
                  <a:ext cx="1394098" cy="3393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>
                      <a:solidFill>
                        <a:schemeClr val="bg1"/>
                      </a:solidFill>
                      <a:latin typeface="Open Sans Extrabold" panose="020B0906030804020204" pitchFamily="34" charset="0"/>
                      <a:ea typeface="Open Sans Extrabold" panose="020B0906030804020204" pitchFamily="34" charset="0"/>
                      <a:cs typeface="Open Sans Extrabold" panose="020B0906030804020204" pitchFamily="34" charset="0"/>
                    </a:rPr>
                    <a:t>Temperature</a:t>
                  </a:r>
                </a:p>
              </p:txBody>
            </p:sp>
            <p:sp>
              <p:nvSpPr>
                <p:cNvPr id="54" name="Rounded Rectangle 48">
                  <a:extLst>
                    <a:ext uri="{FF2B5EF4-FFF2-40B4-BE49-F238E27FC236}">
                      <a16:creationId xmlns:a16="http://schemas.microsoft.com/office/drawing/2014/main" id="{6DAF6F20-A629-6F44-8238-97B40C5D8B77}"/>
                    </a:ext>
                  </a:extLst>
                </p:cNvPr>
                <p:cNvSpPr/>
                <p:nvPr/>
              </p:nvSpPr>
              <p:spPr>
                <a:xfrm>
                  <a:off x="6755561" y="3790950"/>
                  <a:ext cx="1376477" cy="1696349"/>
                </a:xfrm>
                <a:prstGeom prst="roundRect">
                  <a:avLst/>
                </a:prstGeom>
                <a:noFill/>
                <a:ln w="76200">
                  <a:solidFill>
                    <a:srgbClr val="EE322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pic>
          <p:nvPicPr>
            <p:cNvPr id="48" name="Picture 8" descr="Image result for temperature icon">
              <a:extLst>
                <a:ext uri="{FF2B5EF4-FFF2-40B4-BE49-F238E27FC236}">
                  <a16:creationId xmlns:a16="http://schemas.microsoft.com/office/drawing/2014/main" id="{D3322306-4E1C-3B4D-A997-50E3CD741F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3806" y="749135"/>
              <a:ext cx="681676" cy="654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2C9BBF7-D39C-ED4C-8E79-99BE668751C6}"/>
                </a:ext>
              </a:extLst>
            </p:cNvPr>
            <p:cNvSpPr txBox="1"/>
            <p:nvPr/>
          </p:nvSpPr>
          <p:spPr>
            <a:xfrm>
              <a:off x="3074484" y="833795"/>
              <a:ext cx="6431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 Narrow" panose="020B060602020203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rPr>
                <a:t>≥ 150*F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CC053639-4FF3-E14D-8664-019E050FE1AE}"/>
              </a:ext>
            </a:extLst>
          </p:cNvPr>
          <p:cNvGrpSpPr/>
          <p:nvPr/>
        </p:nvGrpSpPr>
        <p:grpSpPr>
          <a:xfrm>
            <a:off x="6463483" y="1589463"/>
            <a:ext cx="1048985" cy="1408650"/>
            <a:chOff x="3754321" y="1793783"/>
            <a:chExt cx="1048985" cy="1408650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7CD20F2F-8F5B-AF4B-9110-FC2F2E23E675}"/>
                </a:ext>
              </a:extLst>
            </p:cNvPr>
            <p:cNvGrpSpPr/>
            <p:nvPr/>
          </p:nvGrpSpPr>
          <p:grpSpPr>
            <a:xfrm>
              <a:off x="3754321" y="1793783"/>
              <a:ext cx="1048985" cy="1408650"/>
              <a:chOff x="6655002" y="4094976"/>
              <a:chExt cx="1586352" cy="2218892"/>
            </a:xfrm>
          </p:grpSpPr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DB06554F-E99B-BA48-B2D2-1CFFE0648DA1}"/>
                  </a:ext>
                </a:extLst>
              </p:cNvPr>
              <p:cNvSpPr txBox="1"/>
              <p:nvPr/>
            </p:nvSpPr>
            <p:spPr>
              <a:xfrm>
                <a:off x="6655002" y="5821425"/>
                <a:ext cx="158635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>
                    <a:latin typeface="Arial Narrow" panose="020B0606020202030204" pitchFamily="34" charset="0"/>
                  </a:rPr>
                  <a:t>Electrical Contact with Source</a:t>
                </a:r>
              </a:p>
            </p:txBody>
          </p: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B6DDCA6C-2643-904A-B090-230ED36DC533}"/>
                  </a:ext>
                </a:extLst>
              </p:cNvPr>
              <p:cNvGrpSpPr/>
              <p:nvPr/>
            </p:nvGrpSpPr>
            <p:grpSpPr>
              <a:xfrm>
                <a:off x="6755561" y="4094976"/>
                <a:ext cx="1376477" cy="1696349"/>
                <a:chOff x="6755561" y="3790950"/>
                <a:chExt cx="1376477" cy="1696349"/>
              </a:xfrm>
            </p:grpSpPr>
            <p:sp>
              <p:nvSpPr>
                <p:cNvPr id="71" name="Round Same Side Corner Rectangle 47">
                  <a:extLst>
                    <a:ext uri="{FF2B5EF4-FFF2-40B4-BE49-F238E27FC236}">
                      <a16:creationId xmlns:a16="http://schemas.microsoft.com/office/drawing/2014/main" id="{571C1658-46C2-604F-B913-808F0CD49541}"/>
                    </a:ext>
                  </a:extLst>
                </p:cNvPr>
                <p:cNvSpPr/>
                <p:nvPr/>
              </p:nvSpPr>
              <p:spPr>
                <a:xfrm>
                  <a:off x="6791760" y="3821430"/>
                  <a:ext cx="1340278" cy="510866"/>
                </a:xfrm>
                <a:prstGeom prst="round2SameRect">
                  <a:avLst/>
                </a:prstGeom>
                <a:solidFill>
                  <a:srgbClr val="5F5F5F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79714F5C-0F6B-F445-9541-9463E6B8D559}"/>
                    </a:ext>
                  </a:extLst>
                </p:cNvPr>
                <p:cNvSpPr txBox="1"/>
                <p:nvPr/>
              </p:nvSpPr>
              <p:spPr>
                <a:xfrm>
                  <a:off x="6870721" y="3885340"/>
                  <a:ext cx="1114380" cy="363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dirty="0">
                      <a:solidFill>
                        <a:schemeClr val="bg1"/>
                      </a:solidFill>
                      <a:latin typeface="Open Sans Extrabold" panose="020B0906030804020204" pitchFamily="34" charset="0"/>
                      <a:ea typeface="Open Sans Extrabold" panose="020B0906030804020204" pitchFamily="34" charset="0"/>
                      <a:cs typeface="Open Sans Extrabold" panose="020B0906030804020204" pitchFamily="34" charset="0"/>
                    </a:rPr>
                    <a:t>Electrical</a:t>
                  </a:r>
                </a:p>
              </p:txBody>
            </p:sp>
            <p:sp>
              <p:nvSpPr>
                <p:cNvPr id="73" name="Rounded Rectangle 48">
                  <a:extLst>
                    <a:ext uri="{FF2B5EF4-FFF2-40B4-BE49-F238E27FC236}">
                      <a16:creationId xmlns:a16="http://schemas.microsoft.com/office/drawing/2014/main" id="{1A7B8D3F-628D-1A4B-A848-14B876ED855A}"/>
                    </a:ext>
                  </a:extLst>
                </p:cNvPr>
                <p:cNvSpPr/>
                <p:nvPr/>
              </p:nvSpPr>
              <p:spPr>
                <a:xfrm>
                  <a:off x="6755561" y="3790950"/>
                  <a:ext cx="1376477" cy="1696349"/>
                </a:xfrm>
                <a:prstGeom prst="roundRect">
                  <a:avLst/>
                </a:prstGeom>
                <a:noFill/>
                <a:ln w="76200">
                  <a:solidFill>
                    <a:srgbClr val="EE322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FB67B589-17E1-0B49-8617-E52041B16197}"/>
                </a:ext>
              </a:extLst>
            </p:cNvPr>
            <p:cNvGrpSpPr/>
            <p:nvPr/>
          </p:nvGrpSpPr>
          <p:grpSpPr>
            <a:xfrm>
              <a:off x="3885234" y="2134710"/>
              <a:ext cx="781368" cy="769367"/>
              <a:chOff x="5342453" y="743066"/>
              <a:chExt cx="781368" cy="769367"/>
            </a:xfrm>
          </p:grpSpPr>
          <p:pic>
            <p:nvPicPr>
              <p:cNvPr id="67" name="Picture 8" descr="Image result for energy icon">
                <a:extLst>
                  <a:ext uri="{FF2B5EF4-FFF2-40B4-BE49-F238E27FC236}">
                    <a16:creationId xmlns:a16="http://schemas.microsoft.com/office/drawing/2014/main" id="{A4F0E593-29A2-0743-A02F-8CC4D3E86F0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02896" y="925554"/>
                <a:ext cx="611295" cy="5868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1E21B1BF-1981-9F47-8986-8EFE64BEC0A6}"/>
                  </a:ext>
                </a:extLst>
              </p:cNvPr>
              <p:cNvSpPr txBox="1"/>
              <p:nvPr/>
            </p:nvSpPr>
            <p:spPr>
              <a:xfrm>
                <a:off x="5342453" y="743066"/>
                <a:ext cx="7813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latin typeface="Arial Narrow" panose="020B060602020203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≥ 50 Volts</a:t>
                </a:r>
              </a:p>
            </p:txBody>
          </p: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9BFAB37-B287-6049-BDD1-560ED2819593}"/>
              </a:ext>
            </a:extLst>
          </p:cNvPr>
          <p:cNvGrpSpPr/>
          <p:nvPr/>
        </p:nvGrpSpPr>
        <p:grpSpPr>
          <a:xfrm>
            <a:off x="1581022" y="3287823"/>
            <a:ext cx="1048985" cy="1431390"/>
            <a:chOff x="5177146" y="3276194"/>
            <a:chExt cx="1048985" cy="1431390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770D1606-E162-B643-8F47-98DC64101611}"/>
                </a:ext>
              </a:extLst>
            </p:cNvPr>
            <p:cNvGrpSpPr/>
            <p:nvPr/>
          </p:nvGrpSpPr>
          <p:grpSpPr>
            <a:xfrm>
              <a:off x="5229279" y="3276194"/>
              <a:ext cx="910204" cy="1076917"/>
              <a:chOff x="682541" y="4092172"/>
              <a:chExt cx="1376477" cy="1696349"/>
            </a:xfrm>
          </p:grpSpPr>
          <p:sp>
            <p:nvSpPr>
              <p:cNvPr id="79" name="Round Same Side Corner Rectangle 22">
                <a:extLst>
                  <a:ext uri="{FF2B5EF4-FFF2-40B4-BE49-F238E27FC236}">
                    <a16:creationId xmlns:a16="http://schemas.microsoft.com/office/drawing/2014/main" id="{75D8118A-C223-0242-8A92-441D2688299F}"/>
                  </a:ext>
                </a:extLst>
              </p:cNvPr>
              <p:cNvSpPr/>
              <p:nvPr/>
            </p:nvSpPr>
            <p:spPr>
              <a:xfrm>
                <a:off x="718740" y="4122652"/>
                <a:ext cx="1340278" cy="510865"/>
              </a:xfrm>
              <a:prstGeom prst="round2SameRect">
                <a:avLst/>
              </a:prstGeom>
              <a:solidFill>
                <a:srgbClr val="5F5F5F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80" name="Rounded Rectangle 23">
                <a:extLst>
                  <a:ext uri="{FF2B5EF4-FFF2-40B4-BE49-F238E27FC236}">
                    <a16:creationId xmlns:a16="http://schemas.microsoft.com/office/drawing/2014/main" id="{7CA3ACA6-48CD-2E4F-8EF9-994379CD88A9}"/>
                  </a:ext>
                </a:extLst>
              </p:cNvPr>
              <p:cNvSpPr/>
              <p:nvPr/>
            </p:nvSpPr>
            <p:spPr>
              <a:xfrm>
                <a:off x="682541" y="4092172"/>
                <a:ext cx="1376477" cy="1696349"/>
              </a:xfrm>
              <a:prstGeom prst="roundRect">
                <a:avLst/>
              </a:prstGeom>
              <a:noFill/>
              <a:ln w="76200">
                <a:solidFill>
                  <a:srgbClr val="EE32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C5D8A6E4-9D36-E248-9DF7-32696D0D2ED3}"/>
                  </a:ext>
                </a:extLst>
              </p:cNvPr>
              <p:cNvSpPr txBox="1"/>
              <p:nvPr/>
            </p:nvSpPr>
            <p:spPr>
              <a:xfrm>
                <a:off x="911141" y="4169289"/>
                <a:ext cx="853796" cy="3393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Motion</a:t>
                </a:r>
              </a:p>
            </p:txBody>
          </p:sp>
        </p:grpSp>
        <p:pic>
          <p:nvPicPr>
            <p:cNvPr id="76" name="Picture 2" descr="Image result for pickup truck icon">
              <a:extLst>
                <a:ext uri="{FF2B5EF4-FFF2-40B4-BE49-F238E27FC236}">
                  <a16:creationId xmlns:a16="http://schemas.microsoft.com/office/drawing/2014/main" id="{9E55734D-FCA3-5F49-9D1E-117F87EF62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54980" y="3634349"/>
              <a:ext cx="801196" cy="8721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A99B865-A88B-B64C-A000-FE5D9185C8EA}"/>
                </a:ext>
              </a:extLst>
            </p:cNvPr>
            <p:cNvSpPr txBox="1"/>
            <p:nvPr/>
          </p:nvSpPr>
          <p:spPr>
            <a:xfrm>
              <a:off x="5177146" y="4394959"/>
              <a:ext cx="1048985" cy="312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 Narrow" panose="020B0606020202030204" pitchFamily="34" charset="0"/>
                </a:rPr>
                <a:t>Motor vehicle incident (occupant)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A3E97FB-FF51-FC47-BCD4-E61183FDFABF}"/>
                </a:ext>
              </a:extLst>
            </p:cNvPr>
            <p:cNvSpPr txBox="1"/>
            <p:nvPr/>
          </p:nvSpPr>
          <p:spPr>
            <a:xfrm>
              <a:off x="5304966" y="3619864"/>
              <a:ext cx="74732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 Narrow" panose="020B060602020203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rPr>
                <a:t>≥ 30 mph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96C85BB-9860-6746-8FAD-D269252011A3}"/>
              </a:ext>
            </a:extLst>
          </p:cNvPr>
          <p:cNvGrpSpPr/>
          <p:nvPr/>
        </p:nvGrpSpPr>
        <p:grpSpPr>
          <a:xfrm>
            <a:off x="7619216" y="1577034"/>
            <a:ext cx="1241244" cy="1490328"/>
            <a:chOff x="7781709" y="2857381"/>
            <a:chExt cx="1241244" cy="1490328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730BB373-0C56-6A4B-9839-224094929DB4}"/>
                </a:ext>
              </a:extLst>
            </p:cNvPr>
            <p:cNvGrpSpPr/>
            <p:nvPr/>
          </p:nvGrpSpPr>
          <p:grpSpPr>
            <a:xfrm>
              <a:off x="7781709" y="2857381"/>
              <a:ext cx="1241244" cy="1490328"/>
              <a:chOff x="6545427" y="4094976"/>
              <a:chExt cx="1877100" cy="2347550"/>
            </a:xfrm>
          </p:grpSpPr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1E2041D-7882-A946-88A6-679B5C734EB8}"/>
                  </a:ext>
                </a:extLst>
              </p:cNvPr>
              <p:cNvSpPr txBox="1"/>
              <p:nvPr/>
            </p:nvSpPr>
            <p:spPr>
              <a:xfrm>
                <a:off x="6545427" y="5860758"/>
                <a:ext cx="1877100" cy="581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>
                    <a:latin typeface="Arial Narrow" panose="020B0606020202030204" pitchFamily="34" charset="0"/>
                  </a:rPr>
                  <a:t>High Dose of Toxic Chemical or Radiation</a:t>
                </a:r>
              </a:p>
            </p:txBody>
          </p: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BCF5E8FB-6BB1-0C47-8EA5-7F60DA2C918C}"/>
                  </a:ext>
                </a:extLst>
              </p:cNvPr>
              <p:cNvGrpSpPr/>
              <p:nvPr/>
            </p:nvGrpSpPr>
            <p:grpSpPr>
              <a:xfrm>
                <a:off x="6755561" y="4094976"/>
                <a:ext cx="1376477" cy="1696349"/>
                <a:chOff x="6755561" y="3790950"/>
                <a:chExt cx="1376477" cy="1696349"/>
              </a:xfrm>
            </p:grpSpPr>
            <p:sp>
              <p:nvSpPr>
                <p:cNvPr id="88" name="Round Same Side Corner Rectangle 47">
                  <a:extLst>
                    <a:ext uri="{FF2B5EF4-FFF2-40B4-BE49-F238E27FC236}">
                      <a16:creationId xmlns:a16="http://schemas.microsoft.com/office/drawing/2014/main" id="{57800874-81DA-F34D-A1E2-DA3561FAD4A0}"/>
                    </a:ext>
                  </a:extLst>
                </p:cNvPr>
                <p:cNvSpPr/>
                <p:nvPr/>
              </p:nvSpPr>
              <p:spPr>
                <a:xfrm>
                  <a:off x="6791760" y="3821430"/>
                  <a:ext cx="1340278" cy="510865"/>
                </a:xfrm>
                <a:prstGeom prst="round2SameRect">
                  <a:avLst/>
                </a:prstGeom>
                <a:solidFill>
                  <a:srgbClr val="5F5F5F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89" name="Rounded Rectangle 48">
                  <a:extLst>
                    <a:ext uri="{FF2B5EF4-FFF2-40B4-BE49-F238E27FC236}">
                      <a16:creationId xmlns:a16="http://schemas.microsoft.com/office/drawing/2014/main" id="{540BE25B-D4E1-F247-B962-12E303FB3090}"/>
                    </a:ext>
                  </a:extLst>
                </p:cNvPr>
                <p:cNvSpPr/>
                <p:nvPr/>
              </p:nvSpPr>
              <p:spPr>
                <a:xfrm>
                  <a:off x="6755561" y="3790950"/>
                  <a:ext cx="1376477" cy="1696349"/>
                </a:xfrm>
                <a:prstGeom prst="roundRect">
                  <a:avLst/>
                </a:prstGeom>
                <a:noFill/>
                <a:ln w="76200">
                  <a:solidFill>
                    <a:srgbClr val="EE322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pic>
          <p:nvPicPr>
            <p:cNvPr id="84" name="Picture 12" descr="Image result for toxic icon">
              <a:extLst>
                <a:ext uri="{FF2B5EF4-FFF2-40B4-BE49-F238E27FC236}">
                  <a16:creationId xmlns:a16="http://schemas.microsoft.com/office/drawing/2014/main" id="{CCEB728C-FAF6-6C4B-814D-60931B2060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0035" y="3158800"/>
              <a:ext cx="777245" cy="74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39D054F1-F677-974C-9E78-BF4489B11648}"/>
                </a:ext>
              </a:extLst>
            </p:cNvPr>
            <p:cNvSpPr txBox="1"/>
            <p:nvPr/>
          </p:nvSpPr>
          <p:spPr>
            <a:xfrm>
              <a:off x="7935261" y="2884659"/>
              <a:ext cx="87224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rPr>
                <a:t>Chemical /  Radiation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8786BF6-0DC9-494B-81E6-BFAF3311A413}"/>
              </a:ext>
            </a:extLst>
          </p:cNvPr>
          <p:cNvGrpSpPr/>
          <p:nvPr/>
        </p:nvGrpSpPr>
        <p:grpSpPr>
          <a:xfrm>
            <a:off x="4011357" y="1601769"/>
            <a:ext cx="1048985" cy="1291416"/>
            <a:chOff x="3936739" y="413093"/>
            <a:chExt cx="1048985" cy="1291416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E29395F8-41A6-0D42-A96D-42560A00BFB0}"/>
                </a:ext>
              </a:extLst>
            </p:cNvPr>
            <p:cNvGrpSpPr/>
            <p:nvPr/>
          </p:nvGrpSpPr>
          <p:grpSpPr>
            <a:xfrm>
              <a:off x="3936739" y="413093"/>
              <a:ext cx="1048985" cy="1291416"/>
              <a:chOff x="6655002" y="4094976"/>
              <a:chExt cx="1586352" cy="2034225"/>
            </a:xfrm>
          </p:grpSpPr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C1B89F3A-BE75-5441-83DD-28F847FA0689}"/>
                  </a:ext>
                </a:extLst>
              </p:cNvPr>
              <p:cNvSpPr txBox="1"/>
              <p:nvPr/>
            </p:nvSpPr>
            <p:spPr>
              <a:xfrm>
                <a:off x="6655002" y="5821425"/>
                <a:ext cx="1586352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>
                    <a:latin typeface="Arial Narrow" panose="020B0606020202030204" pitchFamily="34" charset="0"/>
                  </a:rPr>
                  <a:t>Steam</a:t>
                </a:r>
              </a:p>
            </p:txBody>
          </p: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84F7AB70-ED81-374A-98A1-4DADE74293AC}"/>
                  </a:ext>
                </a:extLst>
              </p:cNvPr>
              <p:cNvGrpSpPr/>
              <p:nvPr/>
            </p:nvGrpSpPr>
            <p:grpSpPr>
              <a:xfrm>
                <a:off x="6755561" y="4094976"/>
                <a:ext cx="1376477" cy="1696349"/>
                <a:chOff x="6755561" y="3790950"/>
                <a:chExt cx="1376477" cy="1696349"/>
              </a:xfrm>
            </p:grpSpPr>
            <p:sp>
              <p:nvSpPr>
                <p:cNvPr id="96" name="Round Same Side Corner Rectangle 47">
                  <a:extLst>
                    <a:ext uri="{FF2B5EF4-FFF2-40B4-BE49-F238E27FC236}">
                      <a16:creationId xmlns:a16="http://schemas.microsoft.com/office/drawing/2014/main" id="{53419AF1-0BC0-E641-A7D3-8DB90660B0CA}"/>
                    </a:ext>
                  </a:extLst>
                </p:cNvPr>
                <p:cNvSpPr/>
                <p:nvPr/>
              </p:nvSpPr>
              <p:spPr>
                <a:xfrm>
                  <a:off x="6791760" y="3821430"/>
                  <a:ext cx="1340278" cy="510865"/>
                </a:xfrm>
                <a:prstGeom prst="round2SameRect">
                  <a:avLst/>
                </a:prstGeom>
                <a:solidFill>
                  <a:srgbClr val="5F5F5F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97" name="Rounded Rectangle 48">
                  <a:extLst>
                    <a:ext uri="{FF2B5EF4-FFF2-40B4-BE49-F238E27FC236}">
                      <a16:creationId xmlns:a16="http://schemas.microsoft.com/office/drawing/2014/main" id="{3DCC11A0-C906-7148-B5AC-0BD3C58F3956}"/>
                    </a:ext>
                  </a:extLst>
                </p:cNvPr>
                <p:cNvSpPr/>
                <p:nvPr/>
              </p:nvSpPr>
              <p:spPr>
                <a:xfrm>
                  <a:off x="6755561" y="3790950"/>
                  <a:ext cx="1376477" cy="1696349"/>
                </a:xfrm>
                <a:prstGeom prst="roundRect">
                  <a:avLst/>
                </a:prstGeom>
                <a:noFill/>
                <a:ln w="76200">
                  <a:solidFill>
                    <a:srgbClr val="EE322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pic>
          <p:nvPicPr>
            <p:cNvPr id="92" name="Picture 4" descr="Image result for steam icon">
              <a:extLst>
                <a:ext uri="{FF2B5EF4-FFF2-40B4-BE49-F238E27FC236}">
                  <a16:creationId xmlns:a16="http://schemas.microsoft.com/office/drawing/2014/main" id="{C70FF423-6256-C245-9261-DCCEABF95A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7086" y="858122"/>
              <a:ext cx="559890" cy="5375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C8202691-4829-1B46-9294-974532A737CE}"/>
                </a:ext>
              </a:extLst>
            </p:cNvPr>
            <p:cNvSpPr txBox="1"/>
            <p:nvPr/>
          </p:nvSpPr>
          <p:spPr>
            <a:xfrm>
              <a:off x="3994859" y="481700"/>
              <a:ext cx="9218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rPr>
                <a:t>Temperature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9096B010-150B-5B46-B54B-E431E548D97A}"/>
              </a:ext>
            </a:extLst>
          </p:cNvPr>
          <p:cNvGrpSpPr/>
          <p:nvPr/>
        </p:nvGrpSpPr>
        <p:grpSpPr>
          <a:xfrm>
            <a:off x="4011020" y="3277688"/>
            <a:ext cx="1048985" cy="1408650"/>
            <a:chOff x="3947611" y="1879031"/>
            <a:chExt cx="1048985" cy="1408650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4A99678B-E233-C64E-94F2-2FDC5ED19112}"/>
                </a:ext>
              </a:extLst>
            </p:cNvPr>
            <p:cNvGrpSpPr/>
            <p:nvPr/>
          </p:nvGrpSpPr>
          <p:grpSpPr>
            <a:xfrm>
              <a:off x="3947611" y="1879031"/>
              <a:ext cx="1048985" cy="1408650"/>
              <a:chOff x="6655002" y="4094976"/>
              <a:chExt cx="1586352" cy="2218892"/>
            </a:xfrm>
          </p:grpSpPr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63872CCE-6AA4-8243-9C5C-E2EB3D0D25AF}"/>
                  </a:ext>
                </a:extLst>
              </p:cNvPr>
              <p:cNvSpPr txBox="1"/>
              <p:nvPr/>
            </p:nvSpPr>
            <p:spPr>
              <a:xfrm>
                <a:off x="6655002" y="5821425"/>
                <a:ext cx="158635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>
                    <a:latin typeface="Arial Narrow" panose="020B0606020202030204" pitchFamily="34" charset="0"/>
                  </a:rPr>
                  <a:t>Fire with Sustained Fuel Source</a:t>
                </a:r>
              </a:p>
            </p:txBody>
          </p: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A82406F4-42B9-7046-BABA-4FE2EDE5C714}"/>
                  </a:ext>
                </a:extLst>
              </p:cNvPr>
              <p:cNvGrpSpPr/>
              <p:nvPr/>
            </p:nvGrpSpPr>
            <p:grpSpPr>
              <a:xfrm>
                <a:off x="6755561" y="4094976"/>
                <a:ext cx="1376477" cy="1696349"/>
                <a:chOff x="6755561" y="3790950"/>
                <a:chExt cx="1376477" cy="1696349"/>
              </a:xfrm>
            </p:grpSpPr>
            <p:sp>
              <p:nvSpPr>
                <p:cNvPr id="104" name="Round Same Side Corner Rectangle 47">
                  <a:extLst>
                    <a:ext uri="{FF2B5EF4-FFF2-40B4-BE49-F238E27FC236}">
                      <a16:creationId xmlns:a16="http://schemas.microsoft.com/office/drawing/2014/main" id="{C68BF8D3-7175-784B-B892-025A74EC9502}"/>
                    </a:ext>
                  </a:extLst>
                </p:cNvPr>
                <p:cNvSpPr/>
                <p:nvPr/>
              </p:nvSpPr>
              <p:spPr>
                <a:xfrm>
                  <a:off x="6791760" y="3821430"/>
                  <a:ext cx="1340278" cy="510865"/>
                </a:xfrm>
                <a:prstGeom prst="round2SameRect">
                  <a:avLst/>
                </a:prstGeom>
                <a:solidFill>
                  <a:srgbClr val="5F5F5F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105" name="Rounded Rectangle 48">
                  <a:extLst>
                    <a:ext uri="{FF2B5EF4-FFF2-40B4-BE49-F238E27FC236}">
                      <a16:creationId xmlns:a16="http://schemas.microsoft.com/office/drawing/2014/main" id="{54A4AE10-3574-4A45-B78C-F6552B79020F}"/>
                    </a:ext>
                  </a:extLst>
                </p:cNvPr>
                <p:cNvSpPr/>
                <p:nvPr/>
              </p:nvSpPr>
              <p:spPr>
                <a:xfrm>
                  <a:off x="6755561" y="3790950"/>
                  <a:ext cx="1376477" cy="1696349"/>
                </a:xfrm>
                <a:prstGeom prst="roundRect">
                  <a:avLst/>
                </a:prstGeom>
                <a:noFill/>
                <a:ln w="76200">
                  <a:solidFill>
                    <a:srgbClr val="EE322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pic>
          <p:nvPicPr>
            <p:cNvPr id="100" name="Picture 2" descr="Image result for fire icon">
              <a:extLst>
                <a:ext uri="{FF2B5EF4-FFF2-40B4-BE49-F238E27FC236}">
                  <a16:creationId xmlns:a16="http://schemas.microsoft.com/office/drawing/2014/main" id="{AB234576-8D55-3B45-9F5D-2D03AAEA24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9487" y="2292174"/>
              <a:ext cx="612600" cy="5881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380C208-69DB-5D4E-9E31-4F356003A734}"/>
                </a:ext>
              </a:extLst>
            </p:cNvPr>
            <p:cNvSpPr txBox="1"/>
            <p:nvPr/>
          </p:nvSpPr>
          <p:spPr>
            <a:xfrm>
              <a:off x="4008280" y="1956539"/>
              <a:ext cx="9218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rPr>
                <a:t>Temperature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268029F-CBE5-3741-ACA2-5ADF6C1171D9}"/>
              </a:ext>
            </a:extLst>
          </p:cNvPr>
          <p:cNvGrpSpPr/>
          <p:nvPr/>
        </p:nvGrpSpPr>
        <p:grpSpPr>
          <a:xfrm>
            <a:off x="2786444" y="1606954"/>
            <a:ext cx="1048985" cy="1465358"/>
            <a:chOff x="2786444" y="1606954"/>
            <a:chExt cx="1048985" cy="1465358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642B1963-1CEE-A14B-8C24-349D3F06E2B3}"/>
                </a:ext>
              </a:extLst>
            </p:cNvPr>
            <p:cNvGrpSpPr/>
            <p:nvPr/>
          </p:nvGrpSpPr>
          <p:grpSpPr>
            <a:xfrm>
              <a:off x="2786444" y="1606954"/>
              <a:ext cx="1048985" cy="1465358"/>
              <a:chOff x="6655002" y="4094976"/>
              <a:chExt cx="1586352" cy="2308217"/>
            </a:xfrm>
          </p:grpSpPr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1CF1D792-9327-5246-B7A0-7C450786BF16}"/>
                  </a:ext>
                </a:extLst>
              </p:cNvPr>
              <p:cNvSpPr txBox="1"/>
              <p:nvPr/>
            </p:nvSpPr>
            <p:spPr>
              <a:xfrm>
                <a:off x="6655002" y="5821425"/>
                <a:ext cx="1586352" cy="581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>
                    <a:latin typeface="Arial Narrow" panose="020B0606020202030204" pitchFamily="34" charset="0"/>
                  </a:rPr>
                  <a:t>Heavy Rotating Equipment</a:t>
                </a:r>
              </a:p>
            </p:txBody>
          </p: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666FA7E8-18AB-A64E-B748-A87EB6D659A3}"/>
                  </a:ext>
                </a:extLst>
              </p:cNvPr>
              <p:cNvGrpSpPr/>
              <p:nvPr/>
            </p:nvGrpSpPr>
            <p:grpSpPr>
              <a:xfrm>
                <a:off x="6755561" y="4094976"/>
                <a:ext cx="1376477" cy="1696349"/>
                <a:chOff x="6755561" y="3790950"/>
                <a:chExt cx="1376477" cy="1696349"/>
              </a:xfrm>
            </p:grpSpPr>
            <p:sp>
              <p:nvSpPr>
                <p:cNvPr id="111" name="Round Same Side Corner Rectangle 47">
                  <a:extLst>
                    <a:ext uri="{FF2B5EF4-FFF2-40B4-BE49-F238E27FC236}">
                      <a16:creationId xmlns:a16="http://schemas.microsoft.com/office/drawing/2014/main" id="{F3B24F82-C0B2-BD4D-A8AB-47354F026306}"/>
                    </a:ext>
                  </a:extLst>
                </p:cNvPr>
                <p:cNvSpPr/>
                <p:nvPr/>
              </p:nvSpPr>
              <p:spPr>
                <a:xfrm>
                  <a:off x="6791760" y="3821430"/>
                  <a:ext cx="1340278" cy="510865"/>
                </a:xfrm>
                <a:prstGeom prst="round2SameRect">
                  <a:avLst/>
                </a:prstGeom>
                <a:solidFill>
                  <a:srgbClr val="5F5F5F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1F0BEC9C-018F-DC4D-8024-BB23B3D0BEF0}"/>
                    </a:ext>
                  </a:extLst>
                </p:cNvPr>
                <p:cNvSpPr txBox="1"/>
                <p:nvPr/>
              </p:nvSpPr>
              <p:spPr>
                <a:xfrm>
                  <a:off x="6792662" y="3892013"/>
                  <a:ext cx="1263714" cy="3393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>
                      <a:solidFill>
                        <a:schemeClr val="bg1"/>
                      </a:solidFill>
                      <a:latin typeface="Open Sans Extrabold" panose="020B0906030804020204" pitchFamily="34" charset="0"/>
                      <a:ea typeface="Open Sans Extrabold" panose="020B0906030804020204" pitchFamily="34" charset="0"/>
                      <a:cs typeface="Open Sans Extrabold" panose="020B0906030804020204" pitchFamily="34" charset="0"/>
                    </a:rPr>
                    <a:t>Mechanical</a:t>
                  </a:r>
                </a:p>
              </p:txBody>
            </p:sp>
            <p:sp>
              <p:nvSpPr>
                <p:cNvPr id="113" name="Rounded Rectangle 48">
                  <a:extLst>
                    <a:ext uri="{FF2B5EF4-FFF2-40B4-BE49-F238E27FC236}">
                      <a16:creationId xmlns:a16="http://schemas.microsoft.com/office/drawing/2014/main" id="{C276A8EA-AFF6-C341-BEE6-34203CD33B6F}"/>
                    </a:ext>
                  </a:extLst>
                </p:cNvPr>
                <p:cNvSpPr/>
                <p:nvPr/>
              </p:nvSpPr>
              <p:spPr>
                <a:xfrm>
                  <a:off x="6755561" y="3790950"/>
                  <a:ext cx="1376477" cy="1696349"/>
                </a:xfrm>
                <a:prstGeom prst="roundRect">
                  <a:avLst/>
                </a:prstGeom>
                <a:noFill/>
                <a:ln w="76200">
                  <a:solidFill>
                    <a:srgbClr val="EE322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pic>
          <p:nvPicPr>
            <p:cNvPr id="108" name="Picture 107">
              <a:extLst>
                <a:ext uri="{FF2B5EF4-FFF2-40B4-BE49-F238E27FC236}">
                  <a16:creationId xmlns:a16="http://schemas.microsoft.com/office/drawing/2014/main" id="{9146FBBE-286B-9041-B058-D7FC9AD62B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816" t="57887" r="2818" b="1231"/>
            <a:stretch/>
          </p:blipFill>
          <p:spPr>
            <a:xfrm>
              <a:off x="3092610" y="2005266"/>
              <a:ext cx="505038" cy="614937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120D1C4-4691-15FE-79A6-DF158C668A87}"/>
              </a:ext>
            </a:extLst>
          </p:cNvPr>
          <p:cNvGrpSpPr/>
          <p:nvPr/>
        </p:nvGrpSpPr>
        <p:grpSpPr>
          <a:xfrm>
            <a:off x="1433633" y="1606954"/>
            <a:ext cx="1337226" cy="1481740"/>
            <a:chOff x="1433633" y="1606954"/>
            <a:chExt cx="1337226" cy="1481740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9002422-16FB-6443-8B32-8BCF6693915C}"/>
                </a:ext>
              </a:extLst>
            </p:cNvPr>
            <p:cNvGrpSpPr/>
            <p:nvPr/>
          </p:nvGrpSpPr>
          <p:grpSpPr>
            <a:xfrm>
              <a:off x="1433633" y="1606954"/>
              <a:ext cx="1337226" cy="1481740"/>
              <a:chOff x="7466096" y="3257085"/>
              <a:chExt cx="1337226" cy="1481740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6F6DB9F5-B75F-F143-93E4-93D79B9EDFC4}"/>
                  </a:ext>
                </a:extLst>
              </p:cNvPr>
              <p:cNvGrpSpPr/>
              <p:nvPr/>
            </p:nvGrpSpPr>
            <p:grpSpPr>
              <a:xfrm>
                <a:off x="7466096" y="3257085"/>
                <a:ext cx="1337226" cy="1481740"/>
                <a:chOff x="6461779" y="4094976"/>
                <a:chExt cx="2022250" cy="2334022"/>
              </a:xfrm>
            </p:grpSpPr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E9479490-2083-7549-A2A2-A35BC4CB001B}"/>
                    </a:ext>
                  </a:extLst>
                </p:cNvPr>
                <p:cNvSpPr txBox="1"/>
                <p:nvPr/>
              </p:nvSpPr>
              <p:spPr>
                <a:xfrm>
                  <a:off x="6461779" y="5847230"/>
                  <a:ext cx="2022250" cy="5817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900" b="1" dirty="0">
                      <a:latin typeface="Arial Narrow" panose="020B0606020202030204" pitchFamily="34" charset="0"/>
                    </a:rPr>
                    <a:t>Mobile Equipment/Traffic </a:t>
                  </a:r>
                </a:p>
                <a:p>
                  <a:pPr algn="ctr"/>
                  <a:r>
                    <a:rPr lang="en-US" sz="900" b="1" dirty="0">
                      <a:latin typeface="Arial Narrow" panose="020B0606020202030204" pitchFamily="34" charset="0"/>
                    </a:rPr>
                    <a:t>with Workers on Foot</a:t>
                  </a:r>
                </a:p>
              </p:txBody>
            </p: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198C37F9-4B01-994E-B528-BF697DC635BA}"/>
                    </a:ext>
                  </a:extLst>
                </p:cNvPr>
                <p:cNvGrpSpPr/>
                <p:nvPr/>
              </p:nvGrpSpPr>
              <p:grpSpPr>
                <a:xfrm>
                  <a:off x="6755561" y="4094976"/>
                  <a:ext cx="1376477" cy="1696349"/>
                  <a:chOff x="6755561" y="3790950"/>
                  <a:chExt cx="1376477" cy="1696349"/>
                </a:xfrm>
              </p:grpSpPr>
              <p:sp>
                <p:nvSpPr>
                  <p:cNvPr id="60" name="Round Same Side Corner Rectangle 47">
                    <a:extLst>
                      <a:ext uri="{FF2B5EF4-FFF2-40B4-BE49-F238E27FC236}">
                        <a16:creationId xmlns:a16="http://schemas.microsoft.com/office/drawing/2014/main" id="{241D5276-05A0-A340-8B5D-19EE0082F3E5}"/>
                      </a:ext>
                    </a:extLst>
                  </p:cNvPr>
                  <p:cNvSpPr/>
                  <p:nvPr/>
                </p:nvSpPr>
                <p:spPr>
                  <a:xfrm>
                    <a:off x="6791760" y="3821430"/>
                    <a:ext cx="1340278" cy="510865"/>
                  </a:xfrm>
                  <a:prstGeom prst="round2SameRect">
                    <a:avLst/>
                  </a:prstGeom>
                  <a:solidFill>
                    <a:srgbClr val="5F5F5F"/>
                  </a:solidFill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dirty="0"/>
                  </a:p>
                </p:txBody>
              </p:sp>
              <p:sp>
                <p:nvSpPr>
                  <p:cNvPr id="61" name="Rounded Rectangle 48">
                    <a:extLst>
                      <a:ext uri="{FF2B5EF4-FFF2-40B4-BE49-F238E27FC236}">
                        <a16:creationId xmlns:a16="http://schemas.microsoft.com/office/drawing/2014/main" id="{8D360849-B4A7-7146-95C6-5DA86857BC6F}"/>
                      </a:ext>
                    </a:extLst>
                  </p:cNvPr>
                  <p:cNvSpPr/>
                  <p:nvPr/>
                </p:nvSpPr>
                <p:spPr>
                  <a:xfrm>
                    <a:off x="6755561" y="3790950"/>
                    <a:ext cx="1376477" cy="1696349"/>
                  </a:xfrm>
                  <a:prstGeom prst="roundRect">
                    <a:avLst/>
                  </a:prstGeom>
                  <a:noFill/>
                  <a:ln w="76200">
                    <a:solidFill>
                      <a:srgbClr val="EE322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dirty="0"/>
                  </a:p>
                </p:txBody>
              </p:sp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F2BA3FC6-CCB8-254A-9DBB-6C419EF7BC2E}"/>
                      </a:ext>
                    </a:extLst>
                  </p:cNvPr>
                  <p:cNvSpPr txBox="1"/>
                  <p:nvPr/>
                </p:nvSpPr>
                <p:spPr>
                  <a:xfrm>
                    <a:off x="6983410" y="3910992"/>
                    <a:ext cx="924096" cy="36360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900" dirty="0">
                        <a:solidFill>
                          <a:schemeClr val="bg1"/>
                        </a:solidFill>
                        <a:latin typeface="Open Sans Extrabold" panose="020B0906030804020204" pitchFamily="34" charset="0"/>
                        <a:ea typeface="Open Sans Extrabold" panose="020B0906030804020204" pitchFamily="34" charset="0"/>
                        <a:cs typeface="Open Sans Extrabold" panose="020B0906030804020204" pitchFamily="34" charset="0"/>
                      </a:rPr>
                      <a:t>Motion</a:t>
                    </a:r>
                  </a:p>
                </p:txBody>
              </p:sp>
              <p:pic>
                <p:nvPicPr>
                  <p:cNvPr id="63" name="Picture 62">
                    <a:extLst>
                      <a:ext uri="{FF2B5EF4-FFF2-40B4-BE49-F238E27FC236}">
                        <a16:creationId xmlns:a16="http://schemas.microsoft.com/office/drawing/2014/main" id="{2D8BD408-FC36-C045-81F3-D97B40551BD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5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6800385" y="4384682"/>
                    <a:ext cx="692434" cy="594069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57" name="Picture 10" descr="Image result for boot icon">
                <a:extLst>
                  <a:ext uri="{FF2B5EF4-FFF2-40B4-BE49-F238E27FC236}">
                    <a16:creationId xmlns:a16="http://schemas.microsoft.com/office/drawing/2014/main" id="{638C6475-EE49-004B-9337-596F719DDB7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5165" t="13822" r="15358" b="22848"/>
              <a:stretch/>
            </p:blipFill>
            <p:spPr bwMode="auto">
              <a:xfrm>
                <a:off x="8188358" y="3670544"/>
                <a:ext cx="292558" cy="27650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26" name="Picture 2" descr="Car sign | Free SVG">
              <a:extLst>
                <a:ext uri="{FF2B5EF4-FFF2-40B4-BE49-F238E27FC236}">
                  <a16:creationId xmlns:a16="http://schemas.microsoft.com/office/drawing/2014/main" id="{4B7AEDF6-A2AC-7BD8-AF38-540826AA9B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1168" y="2276737"/>
              <a:ext cx="401567" cy="4015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0EE8266-0D3E-DE5E-1A63-8BB4056DC114}"/>
              </a:ext>
            </a:extLst>
          </p:cNvPr>
          <p:cNvGrpSpPr/>
          <p:nvPr/>
        </p:nvGrpSpPr>
        <p:grpSpPr>
          <a:xfrm>
            <a:off x="7665812" y="3263828"/>
            <a:ext cx="1124115" cy="1368161"/>
            <a:chOff x="2567231" y="1468097"/>
            <a:chExt cx="1699969" cy="2155113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F0695853-733C-176D-6451-D903033D1C89}"/>
                </a:ext>
              </a:extLst>
            </p:cNvPr>
            <p:cNvGrpSpPr/>
            <p:nvPr/>
          </p:nvGrpSpPr>
          <p:grpSpPr>
            <a:xfrm>
              <a:off x="2728977" y="1468097"/>
              <a:ext cx="1376477" cy="1696349"/>
              <a:chOff x="2717442" y="1468097"/>
              <a:chExt cx="1376477" cy="1696349"/>
            </a:xfrm>
          </p:grpSpPr>
          <p:sp>
            <p:nvSpPr>
              <p:cNvPr id="118" name="Round Same Side Corner Rectangle 7">
                <a:extLst>
                  <a:ext uri="{FF2B5EF4-FFF2-40B4-BE49-F238E27FC236}">
                    <a16:creationId xmlns:a16="http://schemas.microsoft.com/office/drawing/2014/main" id="{6A475FC9-1242-E3BB-CDF6-C06057CA8FD5}"/>
                  </a:ext>
                </a:extLst>
              </p:cNvPr>
              <p:cNvSpPr/>
              <p:nvPr/>
            </p:nvSpPr>
            <p:spPr>
              <a:xfrm>
                <a:off x="2753641" y="1498577"/>
                <a:ext cx="1340278" cy="510865"/>
              </a:xfrm>
              <a:prstGeom prst="round2SameRect">
                <a:avLst/>
              </a:prstGeom>
              <a:solidFill>
                <a:srgbClr val="5F5F5F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19" name="Rounded Rectangle 6">
                <a:extLst>
                  <a:ext uri="{FF2B5EF4-FFF2-40B4-BE49-F238E27FC236}">
                    <a16:creationId xmlns:a16="http://schemas.microsoft.com/office/drawing/2014/main" id="{25E8A4E0-B97A-4A99-3683-2DD3BC2713F3}"/>
                  </a:ext>
                </a:extLst>
              </p:cNvPr>
              <p:cNvSpPr/>
              <p:nvPr/>
            </p:nvSpPr>
            <p:spPr>
              <a:xfrm>
                <a:off x="2717442" y="1468097"/>
                <a:ext cx="1376477" cy="1696349"/>
              </a:xfrm>
              <a:prstGeom prst="roundRect">
                <a:avLst/>
              </a:prstGeom>
              <a:noFill/>
              <a:ln w="76200">
                <a:solidFill>
                  <a:srgbClr val="EE32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613F54ED-A0A9-58EE-E3E1-472E871CB266}"/>
                  </a:ext>
                </a:extLst>
              </p:cNvPr>
              <p:cNvSpPr txBox="1"/>
              <p:nvPr/>
            </p:nvSpPr>
            <p:spPr>
              <a:xfrm>
                <a:off x="2829693" y="1580767"/>
                <a:ext cx="1132894" cy="339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Other</a:t>
                </a:r>
              </a:p>
            </p:txBody>
          </p:sp>
        </p:grp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E13882D1-1FC8-BF8D-E466-B6BFF2F80D05}"/>
                </a:ext>
              </a:extLst>
            </p:cNvPr>
            <p:cNvSpPr txBox="1"/>
            <p:nvPr/>
          </p:nvSpPr>
          <p:spPr>
            <a:xfrm>
              <a:off x="2567231" y="3259606"/>
              <a:ext cx="1699969" cy="363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latin typeface="Arial Narrow" panose="020B0606020202030204" pitchFamily="34" charset="0"/>
                </a:rPr>
                <a:t>Energy Calculations</a:t>
              </a:r>
            </a:p>
          </p:txBody>
        </p:sp>
      </p:grpSp>
      <p:pic>
        <p:nvPicPr>
          <p:cNvPr id="1028" name="Picture 4" descr="Calculator Icon Png, Transparent Png , Transparent Png Image - PNGitem">
            <a:extLst>
              <a:ext uri="{FF2B5EF4-FFF2-40B4-BE49-F238E27FC236}">
                <a16:creationId xmlns:a16="http://schemas.microsoft.com/office/drawing/2014/main" id="{E5994013-5237-2B3D-17B8-4C76C78D1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863" y="3675809"/>
            <a:ext cx="488011" cy="557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79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3A08465A858F45B4AD06011E3F62A0" ma:contentTypeVersion="10" ma:contentTypeDescription="Create a new document." ma:contentTypeScope="" ma:versionID="6d7e62036f035851c7483bca40c93020">
  <xsd:schema xmlns:xsd="http://www.w3.org/2001/XMLSchema" xmlns:xs="http://www.w3.org/2001/XMLSchema" xmlns:p="http://schemas.microsoft.com/office/2006/metadata/properties" xmlns:ns2="c139ffce-bc89-43bd-b265-22237a5e2f59" targetNamespace="http://schemas.microsoft.com/office/2006/metadata/properties" ma:root="true" ma:fieldsID="3c802a25773747c38c26e74da58800dd" ns2:_="">
    <xsd:import namespace="c139ffce-bc89-43bd-b265-22237a5e2f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9ffce-bc89-43bd-b265-22237a5e2f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F56269-4077-4FA7-B9E9-C448722E957A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c139ffce-bc89-43bd-b265-22237a5e2f59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560803F-D0C8-405E-A84A-EB9106797F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AC98DB-A9DA-4459-956E-DAF16D57E8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39ffce-bc89-43bd-b265-22237a5e2f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2725</TotalTime>
  <Words>87</Words>
  <Application>Microsoft Office PowerPoint</Application>
  <PresentationFormat>On-screen Show (16:9)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Lucida Grande</vt:lpstr>
      <vt:lpstr>Open Sans Extrabold</vt:lpstr>
      <vt:lpstr>Wingdings</vt:lpstr>
      <vt:lpstr>Office Theme</vt:lpstr>
      <vt:lpstr>Common High Energy Hazards</vt:lpstr>
    </vt:vector>
  </TitlesOfParts>
  <Company>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EEI Presentation Template 16-9</dc:title>
  <dc:creator>Creative Services 1 EEI</dc:creator>
  <cp:lastModifiedBy>Spencer, Carren</cp:lastModifiedBy>
  <cp:revision>118</cp:revision>
  <cp:lastPrinted>2019-10-02T22:10:32Z</cp:lastPrinted>
  <dcterms:created xsi:type="dcterms:W3CDTF">2016-01-07T14:32:54Z</dcterms:created>
  <dcterms:modified xsi:type="dcterms:W3CDTF">2023-11-15T17:57:39Z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0x0101004D3A08465A858F45B4AD06011E3F62A0</vt:lpwstr>
  </property>
</Properties>
</file>